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cd1755103e84ba1" /><Relationship Type="http://schemas.openxmlformats.org/officeDocument/2006/relationships/extended-properties" Target="/docProps/app.xml" Id="Rf488c217f21b413f" /><Relationship Type="http://schemas.openxmlformats.org/officeDocument/2006/relationships/officeDocument" Target="/ppt/presentation.xml" Id="R81644d3e5e1b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52edadd3c4c75"/>
  </p:sldMasterIdLst>
  <p:notesMasterIdLst>
    <p:notesMasterId xmlns:r="http://schemas.openxmlformats.org/officeDocument/2006/relationships" r:id="R4c94d77fdba44595"/>
  </p:notesMasterIdLst>
  <p:sldIdLst>
    <p:sldId xmlns:r="http://schemas.openxmlformats.org/officeDocument/2006/relationships" id="256" r:id="R8e6b02e421e14d6b"/>
    <p:sldId xmlns:r="http://schemas.openxmlformats.org/officeDocument/2006/relationships" id="257" r:id="R9f14ab3628a54586"/>
    <p:sldId xmlns:r="http://schemas.openxmlformats.org/officeDocument/2006/relationships" id="258" r:id="R7fd52efe35d64d70"/>
    <p:sldId xmlns:r="http://schemas.openxmlformats.org/officeDocument/2006/relationships" id="259" r:id="R94ec76c25c564684"/>
    <p:sldId xmlns:r="http://schemas.openxmlformats.org/officeDocument/2006/relationships" id="260" r:id="R13400a61160a4814"/>
    <p:sldId xmlns:r="http://schemas.openxmlformats.org/officeDocument/2006/relationships" id="261" r:id="Re2b0591ef51248da"/>
    <p:sldId xmlns:r="http://schemas.openxmlformats.org/officeDocument/2006/relationships" id="262" r:id="Ra8f630b6a3b644b1"/>
    <p:sldId xmlns:r="http://schemas.openxmlformats.org/officeDocument/2006/relationships" id="263" r:id="R0152a2c972f1450f"/>
    <p:sldId xmlns:r="http://schemas.openxmlformats.org/officeDocument/2006/relationships" id="264" r:id="R1927420917f8449b"/>
    <p:sldId xmlns:r="http://schemas.openxmlformats.org/officeDocument/2006/relationships" id="265" r:id="R09bde0028e0541a8"/>
    <p:sldId xmlns:r="http://schemas.openxmlformats.org/officeDocument/2006/relationships" id="266" r:id="R22e1382edeac4bda"/>
    <p:sldId xmlns:r="http://schemas.openxmlformats.org/officeDocument/2006/relationships" id="267" r:id="R1440b4a095ec461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e7eb1205c164f10" /><Relationship Type="http://schemas.openxmlformats.org/officeDocument/2006/relationships/slideMaster" Target="/ppt/slideMasters/slideMaster1.xml" Id="R08952edadd3c4c75" /><Relationship Type="http://schemas.openxmlformats.org/officeDocument/2006/relationships/notesMaster" Target="/ppt/notesMasters/notesMaster1.xml" Id="R4c94d77fdba44595" /><Relationship Type="http://schemas.openxmlformats.org/officeDocument/2006/relationships/presProps" Target="/ppt/presProps.xml" Id="R973a2f683b164bc9" /><Relationship Type="http://schemas.openxmlformats.org/officeDocument/2006/relationships/tableStyles" Target="/ppt/tableStyles.xml" Id="Rb6843a942003448d" /><Relationship Type="http://schemas.openxmlformats.org/officeDocument/2006/relationships/slide" Target="/ppt/slides/slide1.xml" Id="R8e6b02e421e14d6b" /><Relationship Type="http://schemas.openxmlformats.org/officeDocument/2006/relationships/slide" Target="/ppt/slides/slide2.xml" Id="R9f14ab3628a54586" /><Relationship Type="http://schemas.openxmlformats.org/officeDocument/2006/relationships/slide" Target="/ppt/slides/slide3.xml" Id="R7fd52efe35d64d70" /><Relationship Type="http://schemas.openxmlformats.org/officeDocument/2006/relationships/slide" Target="/ppt/slides/slide4.xml" Id="R94ec76c25c564684" /><Relationship Type="http://schemas.openxmlformats.org/officeDocument/2006/relationships/slide" Target="/ppt/slides/slide5.xml" Id="R13400a61160a4814" /><Relationship Type="http://schemas.openxmlformats.org/officeDocument/2006/relationships/slide" Target="/ppt/slides/slide6.xml" Id="Re2b0591ef51248da" /><Relationship Type="http://schemas.openxmlformats.org/officeDocument/2006/relationships/slide" Target="/ppt/slides/slide7.xml" Id="Ra8f630b6a3b644b1" /><Relationship Type="http://schemas.openxmlformats.org/officeDocument/2006/relationships/slide" Target="/ppt/slides/slide8.xml" Id="R0152a2c972f1450f" /><Relationship Type="http://schemas.openxmlformats.org/officeDocument/2006/relationships/slide" Target="/ppt/slides/slide9.xml" Id="R1927420917f8449b" /><Relationship Type="http://schemas.openxmlformats.org/officeDocument/2006/relationships/slide" Target="/ppt/slides/slide10.xml" Id="R09bde0028e0541a8" /><Relationship Type="http://schemas.openxmlformats.org/officeDocument/2006/relationships/slide" Target="/ppt/slides/slide11.xml" Id="R22e1382edeac4bda" /><Relationship Type="http://schemas.openxmlformats.org/officeDocument/2006/relationships/slide" Target="/ppt/slides/slide12.xml" Id="R1440b4a095ec461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d5b2fd7b50d476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cfb7a5040ba444a" /><Relationship Type="http://schemas.openxmlformats.org/officeDocument/2006/relationships/notesMaster" Target="/ppt/notesMasters/notesMaster1.xml" Id="R0c1e2ceb9e5e4f8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78de185ae7d4c2c" /><Relationship Type="http://schemas.openxmlformats.org/officeDocument/2006/relationships/notesMaster" Target="/ppt/notesMasters/notesMaster1.xml" Id="Rd89de7b8fd4e483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9b18a8e22d24644" /><Relationship Type="http://schemas.openxmlformats.org/officeDocument/2006/relationships/notesMaster" Target="/ppt/notesMasters/notesMaster1.xml" Id="R2f89a675c61249d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a07d97fd98348a4" /><Relationship Type="http://schemas.openxmlformats.org/officeDocument/2006/relationships/notesMaster" Target="/ppt/notesMasters/notesMaster1.xml" Id="R5f9dd6a7a66e49a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3ab220ecc06465f" /><Relationship Type="http://schemas.openxmlformats.org/officeDocument/2006/relationships/notesMaster" Target="/ppt/notesMasters/notesMaster1.xml" Id="Rd8b206ac41cf434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9ad366b59ac49a8" /><Relationship Type="http://schemas.openxmlformats.org/officeDocument/2006/relationships/notesMaster" Target="/ppt/notesMasters/notesMaster1.xml" Id="R925407bb7463469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61f805c27a545d0" /><Relationship Type="http://schemas.openxmlformats.org/officeDocument/2006/relationships/notesMaster" Target="/ppt/notesMasters/notesMaster1.xml" Id="R3e8855be61ea47b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049ce7c87f344aa" /><Relationship Type="http://schemas.openxmlformats.org/officeDocument/2006/relationships/notesMaster" Target="/ppt/notesMasters/notesMaster1.xml" Id="R655c51f5cabf421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c52870a5d864e97" /><Relationship Type="http://schemas.openxmlformats.org/officeDocument/2006/relationships/notesMaster" Target="/ppt/notesMasters/notesMaster1.xml" Id="Rb417457f826f4de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1f058cf6e85427b" /><Relationship Type="http://schemas.openxmlformats.org/officeDocument/2006/relationships/notesMaster" Target="/ppt/notesMasters/notesMaster1.xml" Id="R66ae0b32e5a54eb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86f94ed065c41c3" /><Relationship Type="http://schemas.openxmlformats.org/officeDocument/2006/relationships/notesMaster" Target="/ppt/notesMasters/notesMaster1.xml" Id="R140c146e0bb44a8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ab81f6a90f149e8" /><Relationship Type="http://schemas.openxmlformats.org/officeDocument/2006/relationships/notesMaster" Target="/ppt/notesMasters/notesMaster1.xml" Id="R90966839ba0744a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Catálogo de servicios - Grupo Trz.pdf (identidad, líneas de servicio, fundación en 2006 y datos de contacto).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Portafolio_Trz.pdf, páginas 17, 24 y 26-31 (BBVA Bancomer, Corporativo Bunge y trabajos en unidades ISSSTE).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Catálogo de servicios - Grupo Trz.pdf (alcance de servicios).</a:t>
            </a:r>
          </a:p>
          <a:p xmlns:a="http://schemas.openxmlformats.org/drawingml/2006/main">
            <a:r>
              <a:t>- GTU-MAN-01_manual_maestro_metodologia_GTU_R00.pdf (fases y modalidades de intervención).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Portafolio_Trz.pdf, página 32 (contacto del Director General).</a:t>
            </a:r>
          </a:p>
          <a:p xmlns:a="http://schemas.openxmlformats.org/drawingml/2006/main">
            <a:r>
              <a:t>- Catálogo de servicios - Grupo Trz.pdf (sitio web).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GTU-MAN-01_manual_maestro_metodologia_GTU_R00.pdf (flujo operativo, línea base, costo, plazo, calidad y SSTMA).</a:t>
            </a:r>
          </a:p>
          <a:p xmlns:a="http://schemas.openxmlformats.org/drawingml/2006/main">
            <a:r>
              <a:t>- GTU-M00_manual_marco_metodologia_GTU_R00.pdf (gobernanza, trazabilidad y ciclo de vida).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Catálogo de servicios - Grupo Trz.pdf (tres líneas de servicio).</a:t>
            </a:r>
          </a:p>
          <a:p xmlns:a="http://schemas.openxmlformats.org/drawingml/2006/main">
            <a:r>
              <a:t>- GTU_Perfil_Corporativo_INFONAVIT_v1.1.pdf (capacidades de construcción, diseño, modelado, estudios y consultoría).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Catálogo de servicios - Grupo Trz.pdf (servicios de construcción).</a:t>
            </a:r>
          </a:p>
          <a:p xmlns:a="http://schemas.openxmlformats.org/drawingml/2006/main">
            <a:r>
              <a:t>- GTU_Perfil_Corporativo_INFONAVIT_v1.1.pdf (construcción y supervisión).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Catálogo de servicios - Grupo Trz.pdf (diseño, modelado y BIM).</a:t>
            </a:r>
          </a:p>
          <a:p xmlns:a="http://schemas.openxmlformats.org/drawingml/2006/main">
            <a:r>
              <a:t>- GTU-M00_manual_marco_metodologia_GTU_R00.pdf (alternativas comparables, diseño medible y coordinación).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Catálogo de servicios - Grupo Trz.pdf (estudios y consultoría).</a:t>
            </a:r>
          </a:p>
          <a:p xmlns:a="http://schemas.openxmlformats.org/drawingml/2006/main">
            <a:r>
              <a:t>- GTU-MAN-01_manual_maestro_metodologia_GTU_R00.pdf (diagnóstico, preconstrucción y permisos).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GTU-M00_manual_marco_metodologia_GTU_R00.pdf (fases F00-F07, compuertas y control de cambios).</a:t>
            </a:r>
          </a:p>
          <a:p xmlns:a="http://schemas.openxmlformats.org/drawingml/2006/main">
            <a:r>
              <a:t>- GTU-MAN-01_manual_maestro_metodologia_GTU_R00.pdf (flujo operativo y formatos de control).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Catálogo de servicios - Grupo Trz.pdf, página 1 (logotipos presentados en la sección Experiencia).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Portafolio_Trz.pdf, páginas 6-13 (concepto, elementos decorativos, unidades intervenidas e imágenes de Sushiitto).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fb6049b08459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beaa72634d94d66" /><Relationship Type="http://schemas.openxmlformats.org/officeDocument/2006/relationships/slideLayout" Target="/ppt/slideLayouts/slideLayout1.xml" Id="Ra6f6178eb2a34eb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f6178eb2a34eb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ff4a182884b82" /><Relationship Type="http://schemas.openxmlformats.org/officeDocument/2006/relationships/image" Target="/ppt/media/image.png" Id="Rbb24c03dd125496a" /><Relationship Type="http://schemas.openxmlformats.org/officeDocument/2006/relationships/notesSlide" Target="/ppt/notesSlides/notesSlide1.xml" Id="R4ae7562d4a7346d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f7a2b1e6543a6" /><Relationship Type="http://schemas.openxmlformats.org/officeDocument/2006/relationships/image" Target="/ppt/media/image11.png" Id="Rf929e5af70d449a3" /><Relationship Type="http://schemas.openxmlformats.org/officeDocument/2006/relationships/image" Target="/ppt/media/image2.jpeg" Id="R008ae7fd08ad458a" /><Relationship Type="http://schemas.openxmlformats.org/officeDocument/2006/relationships/image" Target="/ppt/media/image3.jpeg" Id="R6c2f2f5f7d434196" /><Relationship Type="http://schemas.openxmlformats.org/officeDocument/2006/relationships/image" Target="/ppt/media/image4.jpeg" Id="R1e25e1b72a2f412d" /><Relationship Type="http://schemas.openxmlformats.org/officeDocument/2006/relationships/notesSlide" Target="/ppt/notesSlides/notesSlide10.xml" Id="R946e0819f3ad4de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2e27ad2674607" /><Relationship Type="http://schemas.openxmlformats.org/officeDocument/2006/relationships/image" Target="/ppt/media/image12.png" Id="R789f5e5e605940a9" /><Relationship Type="http://schemas.openxmlformats.org/officeDocument/2006/relationships/notesSlide" Target="/ppt/notesSlides/notesSlide11.xml" Id="R757892d28f564fb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f5647d2334368" /><Relationship Type="http://schemas.openxmlformats.org/officeDocument/2006/relationships/image" Target="/ppt/media/image13.png" Id="R6ff4807947084189" /><Relationship Type="http://schemas.openxmlformats.org/officeDocument/2006/relationships/notesSlide" Target="/ppt/notesSlides/notesSlide12.xml" Id="R2419efac08da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de98060c5441e" /><Relationship Type="http://schemas.openxmlformats.org/officeDocument/2006/relationships/image" Target="/ppt/media/image2.png" Id="R90b08e383ea44ea0" /><Relationship Type="http://schemas.openxmlformats.org/officeDocument/2006/relationships/notesSlide" Target="/ppt/notesSlides/notesSlide2.xml" Id="Rb667d5194021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71185048a4642" /><Relationship Type="http://schemas.openxmlformats.org/officeDocument/2006/relationships/image" Target="/ppt/media/image3.png" Id="R74ca7fc7966c4170" /><Relationship Type="http://schemas.openxmlformats.org/officeDocument/2006/relationships/notesSlide" Target="/ppt/notesSlides/notesSlide3.xml" Id="R974e546749b0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bee4442354469" /><Relationship Type="http://schemas.openxmlformats.org/officeDocument/2006/relationships/image" Target="/ppt/media/image4.png" Id="R29a8f6ba48534fcc" /><Relationship Type="http://schemas.openxmlformats.org/officeDocument/2006/relationships/notesSlide" Target="/ppt/notesSlides/notesSlide4.xml" Id="R2fe00c9691e544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b7336de924219" /><Relationship Type="http://schemas.openxmlformats.org/officeDocument/2006/relationships/image" Target="/ppt/media/image5.png" Id="Rda2d64b7fccc43dd" /><Relationship Type="http://schemas.openxmlformats.org/officeDocument/2006/relationships/notesSlide" Target="/ppt/notesSlides/notesSlide5.xml" Id="R9560f12cdd3e47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c3cb4f65a42af" /><Relationship Type="http://schemas.openxmlformats.org/officeDocument/2006/relationships/image" Target="/ppt/media/image6.png" Id="R518c1fe1363644d7" /><Relationship Type="http://schemas.openxmlformats.org/officeDocument/2006/relationships/notesSlide" Target="/ppt/notesSlides/notesSlide6.xml" Id="Re7e02d37c91242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2d53cca7e4222" /><Relationship Type="http://schemas.openxmlformats.org/officeDocument/2006/relationships/image" Target="/ppt/media/image7.png" Id="R064ad739e23f42a6" /><Relationship Type="http://schemas.openxmlformats.org/officeDocument/2006/relationships/notesSlide" Target="/ppt/notesSlides/notesSlide7.xml" Id="R885e95248441447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32d6161dc4443" /><Relationship Type="http://schemas.openxmlformats.org/officeDocument/2006/relationships/image" Target="/ppt/media/image8.png" Id="R5b08170defce491a" /><Relationship Type="http://schemas.openxmlformats.org/officeDocument/2006/relationships/image" Target="/ppt/media/image9.png" Id="R39896c7b6577439e" /><Relationship Type="http://schemas.openxmlformats.org/officeDocument/2006/relationships/notesSlide" Target="/ppt/notesSlides/notesSlide8.xml" Id="R91793b392c38450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eb18b32064d5c" /><Relationship Type="http://schemas.openxmlformats.org/officeDocument/2006/relationships/image" Target="/ppt/media/image10.png" Id="R97091f57dd6547f7" /><Relationship Type="http://schemas.openxmlformats.org/officeDocument/2006/relationships/image" Target="/ppt/media/image.jpeg" Id="Re083dc949e0c4a03" /><Relationship Type="http://schemas.openxmlformats.org/officeDocument/2006/relationships/notesSlide" Target="/ppt/notesSlides/notesSlide9.xml" Id="R26b7c9713c8b4b5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929302-C35E-456F-B050-CCE574F81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371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43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24c03dd125496a"/>
          <a:stretch xmlns:a="http://schemas.openxmlformats.org/drawingml/2006/main"/>
        </p:blipFill>
        <p:spPr>
          <a:xfrm xmlns:a="http://schemas.openxmlformats.org/drawingml/2006/main">
            <a:off x="619125" y="536802"/>
            <a:ext cx="2476500" cy="1945821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B23BDA-97B2-418A-B66C-0CA44F2BF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858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PRESENTACIÓN COMERCIAL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0008BE-3CC3-4D38-9C55-EB5A20700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57350"/>
            <a:ext cx="68580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Convertimos necesidades de espacio en proyectos listos para operar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48F0F1-9CB4-485B-AA19-91CF35A43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095750"/>
            <a:ext cx="6477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Diseño · construcción · administración integral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F59320-2028-4E40-87B0-989C948D0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905375"/>
            <a:ext cx="1524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EEF6E84-7934-41BD-A489-83C80E74F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219700"/>
            <a:ext cx="619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Grupo TRZ Urbano de México — Trazo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D9B116-2485-4A58-9989-C8D239F29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619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Fundado en 2006 · Ciudad de México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86CED9D-4D27-4D8A-A99F-36D4C7F49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641985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55476234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994227-2DAA-4E13-9BE1-19B252E98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CASOS SELECCIONADOS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FADBEF-F2AA-40DA-AEA1-B877F1F09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Experiencia corporativa e institucional comprobable.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82AF589-9721-4FF2-9507-C1C727D55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3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DF557EC-EF5B-48EC-A828-20FC5DAD5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29e5af70d449a3"/>
          <a:stretch xmlns:a="http://schemas.openxmlformats.org/drawingml/2006/main"/>
        </p:blipFill>
        <p:spPr>
          <a:xfrm xmlns:a="http://schemas.openxmlformats.org/drawingml/2006/main">
            <a:off x="10443730" y="285750"/>
            <a:ext cx="1115291" cy="876300"/>
          </a:xfrm>
          <a:prstGeom xmlns:a="http://schemas.openxmlformats.org/drawingml/2006/main" prst="rect">
            <a:avLst/>
          </a:prstGeom>
        </p:spPr>
      </p:pic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8ae7fd08ad458a"/>
          <a:srcRect xmlns:a="http://schemas.openxmlformats.org/drawingml/2006/main" l="4320" t="0" r="432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" y="1924050"/>
            <a:ext cx="3238500" cy="22479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C22CDC-97F6-4DD9-BB56-A4D2C9B45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38650"/>
            <a:ext cx="323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BBVA Bancomer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E12AFD-E848-4FC8-8813-49C82A714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76800"/>
            <a:ext cx="323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Supervisión de obra, interiores y mobiliario.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2f2f5f7d434196"/>
          <a:srcRect xmlns:a="http://schemas.openxmlformats.org/drawingml/2006/main" l="4320" t="0" r="432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267200" y="1924050"/>
            <a:ext cx="3238500" cy="224790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E7CA44B-99E5-42FD-9BC0-696236997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438650"/>
            <a:ext cx="323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Corporativo Bunge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BDA35E-15DD-4B07-8DD7-D61EF22D8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876800"/>
            <a:ext cx="323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Imagen corporativa, mobiliario e instalaciones.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25e1b72a2f412d"/>
          <a:srcRect xmlns:a="http://schemas.openxmlformats.org/drawingml/2006/main" l="0" t="2941" r="0" b="294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001000" y="1924050"/>
            <a:ext cx="3238500" cy="224790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3FB5FB1-705A-45F1-9D95-1F0567647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438650"/>
            <a:ext cx="323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ISSSTE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1F1ECAC-B1A7-4226-9C6D-C1D341BD3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876800"/>
            <a:ext cx="323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Intervenciones por daños sísmicos e hidrometeorológicos.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08142B0-F601-4260-B813-4D9D78A4E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6740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El portafolio documenta alcances de diseño, ejecución, supervisión, instalaciones y atención de inmuebles en operación.</a:t>
            </a:r>
          </a:p>
        </p:txBody>
      </p:sp>
    </p:spTree>
    <p:extLst>
      <p:ext uri="{BB962C8B-B14F-4D97-AF65-F5344CB8AC3E}">
        <p14:creationId xmlns:p14="http://schemas.microsoft.com/office/powerpoint/2010/main" val="148718431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F32BDA2-AC4A-469B-BF26-36A8DDF9C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FORMAS DE COLABORACIÓN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41B745-1D30-4543-B8D6-C2405AE06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Nos integramos donde el proyecto más lo necesita.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5FACE5-F1E2-4634-87FA-AEB88ED71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3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8A43C7-483D-4543-8DEE-ED1566340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9f5e5e605940a9"/>
          <a:stretch xmlns:a="http://schemas.openxmlformats.org/drawingml/2006/main"/>
        </p:blipFill>
        <p:spPr>
          <a:xfrm xmlns:a="http://schemas.openxmlformats.org/drawingml/2006/main">
            <a:off x="10443730" y="285750"/>
            <a:ext cx="1115291" cy="8763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EC35CE-3311-4546-8386-8E05AF22D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8122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389C5B-B3BE-4D29-90BB-8D1C15A3F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57400"/>
            <a:ext cx="434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Diagnóstico y alcance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D08C06-CE66-44A9-993D-808A1F2D4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5272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D39FBB-4FB4-44FC-812D-ABCBEE900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28900"/>
            <a:ext cx="434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Proyecto ejecutivo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5803C43-2D84-49C9-966C-EEB25C7F5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32422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DC8923-495F-4C63-B332-D2A04557E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00400"/>
            <a:ext cx="434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Ejecución de obra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9A8E4F8-19DE-4E8F-8246-C9137CF60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89572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30CC259-FDB5-4E29-A0EE-127FBF2CE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771900"/>
            <a:ext cx="434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Supervisión externa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1B5957A-5676-4770-943C-0683BC189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6722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6A50CB-EFC4-4DB3-AFD5-BB489D2C1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343400"/>
            <a:ext cx="434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Administración integral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D77CFA-1A16-437B-953F-4542115BD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03872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7F37A23-1E0F-46DF-A8F9-C95A9645E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914900"/>
            <a:ext cx="434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Rehabilitación por etapas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F020746-CACA-46BD-818A-63E50EBA9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962150"/>
            <a:ext cx="4953000" cy="3286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1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6701E91-1E1B-439C-BF13-9F96F2CA9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02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Activos que atendemos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E03E6A9-0F0C-462F-9195-009801122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009900"/>
            <a:ext cx="4095750" cy="1866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Oficinas y corporativos</a:t>
            </a:r>
          </a:p>
          <a:p xmlns:a="http://schemas.openxmlformats.org/drawingml/2006/main">
            <a:pPr algn="l">
              <a:defRPr sz="180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Sucursales y comercio</a:t>
            </a:r>
          </a:p>
          <a:p xmlns:a="http://schemas.openxmlformats.org/drawingml/2006/main">
            <a:pPr algn="l">
              <a:defRPr sz="180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Plantas y centros logísticos</a:t>
            </a:r>
          </a:p>
          <a:p xmlns:a="http://schemas.openxmlformats.org/drawingml/2006/main">
            <a:pPr algn="l">
              <a:defRPr sz="180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Hoteles, hospitales y campus</a:t>
            </a:r>
          </a:p>
          <a:p xmlns:a="http://schemas.openxmlformats.org/drawingml/2006/main">
            <a:pPr algn="l">
              <a:defRPr sz="180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Desarrollos urbanos e institucionales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D717391-F815-4CA0-99FF-294A9BB05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95950"/>
            <a:ext cx="1057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Un alcance claro desde el inicio permite contratar por especialidad o integrar todas las etapas.</a:t>
            </a:r>
          </a:p>
        </p:txBody>
      </p:sp>
    </p:spTree>
    <p:extLst>
      <p:ext uri="{BB962C8B-B14F-4D97-AF65-F5344CB8AC3E}">
        <p14:creationId xmlns:p14="http://schemas.microsoft.com/office/powerpoint/2010/main" val="153883225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8C2240-3647-4666-B677-729087793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371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43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f4807947084189"/>
          <a:stretch xmlns:a="http://schemas.openxmlformats.org/drawingml/2006/main"/>
        </p:blipFill>
        <p:spPr>
          <a:xfrm xmlns:a="http://schemas.openxmlformats.org/drawingml/2006/main">
            <a:off x="619125" y="536802"/>
            <a:ext cx="2476500" cy="1945821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6378EA-4675-46DE-B9B4-988A260DA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0960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CONVERSEMOS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8A1420E-ADB0-4702-AF20-7D88057B7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352550"/>
            <a:ext cx="65722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¿Qué proyecto necesita resolver hoy?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C6E180D-FADC-4863-B205-334C1C686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52750"/>
            <a:ext cx="6191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Podemos revisar una necesidad específica, definir un alcance inicial y proponer la ruta técnica más conveniente.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F1660C-A960-4234-A332-938384CA9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095750"/>
            <a:ext cx="6572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B03676-DCE2-43B4-AE66-17D162AB0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419600"/>
            <a:ext cx="590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Miguel Ángel Manuel Aureliano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9CDF087-90AB-4277-B9C6-70C21CF68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7815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Director General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36EB935-5BD2-4886-AF51-F18B4FB37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20065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miguel@trz-studio.com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BECA01-7161-4331-A6D2-2D70A067E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60070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952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+52 55 1014 1046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411D1BF-0AEA-41A3-9FC5-1BE0D332C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9817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trz-studio.com/wordpress_L/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29B1909-B1C9-47C3-A8D8-CD59DC013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84125910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38BA2EE-78C8-4009-B2F1-11B7B361F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UNA PROPUESTA INTEGRADA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DDB57B1-A3A2-49AA-8BAA-ED2486B96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Menos interfaces. Más control del resultado.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05EECB-81BA-494C-BF3D-C4CB4471E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3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3267AC-1026-4937-B278-36C97DB0E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b08e383ea44ea0"/>
          <a:stretch xmlns:a="http://schemas.openxmlformats.org/drawingml/2006/main"/>
        </p:blipFill>
        <p:spPr>
          <a:xfrm xmlns:a="http://schemas.openxmlformats.org/drawingml/2006/main">
            <a:off x="10443730" y="285750"/>
            <a:ext cx="1115291" cy="8763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3527E9C-6257-4AF2-9E8E-ACC58DC63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24050"/>
            <a:ext cx="6191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Trazo reúne en un mismo equipo las capacidades necesarias para entender, diseñar, ejecutar y cerrar una intervención.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FEE5D74-D492-4B18-A89F-C1108AE9C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352800"/>
            <a:ext cx="6191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El cliente mantiene una ruta clara desde el diagnóstico hasta la entrega, con responsables, decisiones y cambios documentados.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8D7F54-7CA9-4D37-8788-B1EA2D619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981200"/>
            <a:ext cx="40957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1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458750-9335-4AAB-AC5D-18AEDB7C5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32410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Lo que protege su operación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F58CAD-E103-4470-AD4B-F8C023A8F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01942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D83DFA-D6BF-4696-BE2E-F05C9E550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895600"/>
            <a:ext cx="2914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Alcance definido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1542AA6-ACDF-4A59-9EFC-24B5659A7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448050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E54264-6BFC-486C-8970-197E179A9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324225"/>
            <a:ext cx="2914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Costo y plazo controlables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4E58F0F-96E7-4A2D-A32D-E4A5FE5E6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8766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F4A5FB8-899E-4B42-8BB1-9A55A2132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52850"/>
            <a:ext cx="2914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Coordinación técnica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65318C5-EB0B-42B7-9ED8-B6BEBB639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305300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6DFDC1D-7CB8-46B7-AEAF-D3AD2C031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181475"/>
            <a:ext cx="2914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Calidad y seguridad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BA0F6B-603F-4E0B-BB99-325479ECF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73392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F399211-7FBD-48F2-A3AA-1125228FC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610100"/>
            <a:ext cx="2914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Entrega documentada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204FFC5-3415-4AFE-9442-5747D406C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31495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84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Aplicable a oficinas, sucursales, plantas, centros logísticos, hoteles, hospitales, campus y activos inmobiliarios.</a:t>
            </a:r>
          </a:p>
        </p:txBody>
      </p:sp>
    </p:spTree>
    <p:extLst>
      <p:ext uri="{BB962C8B-B14F-4D97-AF65-F5344CB8AC3E}">
        <p14:creationId xmlns:p14="http://schemas.microsoft.com/office/powerpoint/2010/main" val="81128263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6C23E15-D0B0-4A06-B03C-7C3570B1E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CAPACIDAD DE PUNTA A PUNTA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1CC3B2-D07A-4F61-9DDF-5F6939BCC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Tres líneas de servicio, una sola responsabilidad.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1EAE1EF-E6D8-40F2-89FE-B1D61AADA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3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61AB65-9A89-4368-B724-10CA580AA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ca7fc7966c4170"/>
          <a:stretch xmlns:a="http://schemas.openxmlformats.org/drawingml/2006/main"/>
        </p:blipFill>
        <p:spPr>
          <a:xfrm xmlns:a="http://schemas.openxmlformats.org/drawingml/2006/main">
            <a:off x="10443730" y="285750"/>
            <a:ext cx="1115291" cy="8763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4B4D0D5-7EC2-470D-9609-11E41C7DA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38350"/>
            <a:ext cx="571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389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47DC650-7BF3-4829-BD63-4FF1CC127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86050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807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DESARROLLO DE PROYECTOS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B36FB86-F94A-4C55-A318-93E5B091A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352800"/>
            <a:ext cx="3143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3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2D5E00-844D-4DE3-B1DB-53CE0B77E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Arquitectura y proyecto ejecutivo</a:t>
            </a:r>
          </a:p>
          <a:p xmlns:a="http://schemas.openxmlformats.org/drawingml/2006/main">
            <a:pPr algn="l">
              <a:defRPr sz="150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Diseño interior y equipamiento</a:t>
            </a:r>
          </a:p>
          <a:p xmlns:a="http://schemas.openxmlformats.org/drawingml/2006/main">
            <a:pPr algn="l">
              <a:defRPr sz="150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Urbanismo, modelado y BIM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7464B02-1D27-4547-9135-1E84487E7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038350"/>
            <a:ext cx="571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389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08E5B4-A4EB-4BB1-A7A0-19062C0A9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86050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CONSTRUCCIÓN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ED9B03A-CB77-47D5-AF11-ECB6F9E19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352800"/>
            <a:ext cx="3143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3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5D56684-6DDC-4177-B742-DD6A19E74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6195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Adecuaciones y remodelaciones</a:t>
            </a:r>
          </a:p>
          <a:p xmlns:a="http://schemas.openxmlformats.org/drawingml/2006/main">
            <a:pPr algn="l">
              <a:defRPr sz="150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Rehabilitación y reestructuración</a:t>
            </a:r>
          </a:p>
          <a:p xmlns:a="http://schemas.openxmlformats.org/drawingml/2006/main">
            <a:pPr algn="l">
              <a:defRPr sz="150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Supervisión y administración de obra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3F6590-6A53-450A-9F71-18AFC6999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038350"/>
            <a:ext cx="571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389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36EA9F7-3B8B-4AC1-ABFD-C150B24DF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686050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ADMINISTRACIÓN DE PROYECTOS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263E909-EA3D-4E56-ADE9-D7C8A2E9C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352800"/>
            <a:ext cx="3143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3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21D088-E86D-43B1-B35C-C48567F16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6195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Factibilidad, permisos y riesgos</a:t>
            </a:r>
          </a:p>
          <a:p xmlns:a="http://schemas.openxmlformats.org/drawingml/2006/main">
            <a:pPr algn="l">
              <a:defRPr sz="150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Coordinación de especialidades</a:t>
            </a:r>
          </a:p>
          <a:p xmlns:a="http://schemas.openxmlformats.org/drawingml/2006/main">
            <a:pPr algn="l">
              <a:defRPr sz="150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Costo, programa, calidad y cierre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A7D5E54-B32C-4812-AE4D-ECBF58198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57850"/>
            <a:ext cx="10668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6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El alcance puede contratarse completo o por etapa, según la necesidad del inmueble y la madurez del proyecto.</a:t>
            </a:r>
          </a:p>
        </p:txBody>
      </p:sp>
    </p:spTree>
    <p:extLst>
      <p:ext uri="{BB962C8B-B14F-4D97-AF65-F5344CB8AC3E}">
        <p14:creationId xmlns:p14="http://schemas.microsoft.com/office/powerpoint/2010/main" val="39882958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E0D9814-72C0-440E-B86D-9AF209316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CONSTRUCCIÓN Y REHABILITACIÓN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6B57520-3BC8-4CDD-A0F0-A81103F66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Intervenimos inmuebles sin perder de vista su operación.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2C7C03-A632-46E9-BBA0-E4CD4D65D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3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5A144A-DC95-4E29-84B2-05AD41FE4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a8f6ba48534fcc"/>
          <a:stretch xmlns:a="http://schemas.openxmlformats.org/drawingml/2006/main"/>
        </p:blipFill>
        <p:spPr>
          <a:xfrm xmlns:a="http://schemas.openxmlformats.org/drawingml/2006/main">
            <a:off x="10443730" y="285750"/>
            <a:ext cx="1115291" cy="8763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90671E-33E8-4D69-B66F-521B2FAFA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4310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Ejecución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C47912-A224-49C7-901E-DC2AD847F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955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1B3F5B-E9C7-4F96-804A-DF12689B3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629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Demoliciones y excavaciones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772AA7-8128-4F95-B253-4D05020DB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8612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2001C9B-B74C-4DC8-91ED-7F873F37A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162300"/>
            <a:ext cx="4629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Adecuaciones y remodelaciones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C0335A-2458-4639-BD52-43155EB5C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8766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12033C-D14F-4D6B-A9C3-A567E6064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752850"/>
            <a:ext cx="4629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Reestructuración y restauración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80EDDB7-6581-4634-9A59-88A788368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6722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FE7E07-02B1-4156-9FA5-5A001AB83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343400"/>
            <a:ext cx="4629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Reciclaje y cambio de uso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C259666-FBCB-45ED-9EF8-8AF2CC7F7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943100"/>
            <a:ext cx="419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Protección y desempeño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5F43049-250F-4226-99D5-DB76A8107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955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D3F885-B8EC-4EAA-BF3E-5D600CD81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4819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Protección civil y contra incendio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39FC172-0DBD-480D-B91C-0F0BE8E24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8612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A78A9B0-B157-4ABD-AFA2-CCFA1F643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162300"/>
            <a:ext cx="4819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Automatización de edificios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98D1FF1-47EC-45CC-B81B-DB98BB405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766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72901D5-EB36-4882-A93E-54A47695F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752850"/>
            <a:ext cx="4819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Tecnologías sustentables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4AD609B-F607-4E93-B180-86840BBFC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6722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0DE2487-5587-4B4A-9116-69BBE7D05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343400"/>
            <a:ext cx="4819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Supervisión y administración de obra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CCC1F7A-8B9C-45D7-965D-5293AB034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467350"/>
            <a:ext cx="10763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C85EC91-59FA-44A9-B0E2-915C47B56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619750"/>
            <a:ext cx="1028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952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Ideal para proyectos por etapas, inmuebles ocupados y activos que requieren continuidad operativa.</a:t>
            </a:r>
          </a:p>
        </p:txBody>
      </p:sp>
    </p:spTree>
    <p:extLst>
      <p:ext uri="{BB962C8B-B14F-4D97-AF65-F5344CB8AC3E}">
        <p14:creationId xmlns:p14="http://schemas.microsoft.com/office/powerpoint/2010/main" val="48790411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6945E10-47EC-41BE-81C0-5D965EC87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DISEÑO, URBANISMO Y BIM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AB8685D-D8F8-4F2C-9FE1-31A3D284F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Diseñamos decisiones construibles, no sólo imágenes.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B098858-AF82-4CB6-84A4-85997B3AC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3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43F7B51-D134-4E79-884C-9B5030E93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2d64b7fccc43dd"/>
          <a:stretch xmlns:a="http://schemas.openxmlformats.org/drawingml/2006/main"/>
        </p:blipFill>
        <p:spPr>
          <a:xfrm xmlns:a="http://schemas.openxmlformats.org/drawingml/2006/main">
            <a:off x="10443730" y="285750"/>
            <a:ext cx="1115291" cy="8763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1BF457-B54E-4EE3-B0D0-ECCBEFC50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62150"/>
            <a:ext cx="41910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1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493E7B-7710-4935-A4A8-4A491AF6F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24100"/>
            <a:ext cx="342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81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De la idea al proyecto ejecutivo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A70DC2-711D-4007-9AFB-3AC6C5D50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38500"/>
            <a:ext cx="333375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55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• Arquitectura y especialidades</a:t>
            </a:r>
          </a:p>
          <a:p xmlns:a="http://schemas.openxmlformats.org/drawingml/2006/main">
            <a:pPr algn="l">
              <a:defRPr sz="165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• Estructuras e instalaciones</a:t>
            </a:r>
          </a:p>
          <a:p xmlns:a="http://schemas.openxmlformats.org/drawingml/2006/main">
            <a:pPr algn="l">
              <a:defRPr sz="165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• Diseño interior, mobiliario y acabados</a:t>
            </a:r>
          </a:p>
          <a:p xmlns:a="http://schemas.openxmlformats.org/drawingml/2006/main">
            <a:pPr algn="l">
              <a:defRPr sz="1650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• Desarrollo de proyectos urbanos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F4AA14-73B8-43E4-BBAD-9A129DD0C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076450"/>
            <a:ext cx="5334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Modelado que anticipa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B860ED-2525-4EAE-81E9-C58389376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800350"/>
            <a:ext cx="561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Coordinación BIM y modelado virtual para revisar soluciones, comunicar el proyecto y detectar incompatibilidades antes de construir.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648EC2D-A53E-4ADF-936C-683F32707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362450"/>
            <a:ext cx="5619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B995DE-83B9-41E5-BB32-C53D227E9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667250"/>
            <a:ext cx="5524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857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Más claridad para decidir. Menos retrabajo durante la ejecución.</a:t>
            </a:r>
          </a:p>
        </p:txBody>
      </p:sp>
    </p:spTree>
    <p:extLst>
      <p:ext uri="{BB962C8B-B14F-4D97-AF65-F5344CB8AC3E}">
        <p14:creationId xmlns:p14="http://schemas.microsoft.com/office/powerpoint/2010/main" val="190963966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61F04C7-4739-4E1A-9320-CC7FD62A9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ESTUDIOS, PERMISOS Y CONSULTORÍA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3F4B65A-BD2B-47E9-9D93-797473362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Reducimos incertidumbre antes de invertir.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9D343D-F77E-4B55-B622-DC6905C03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3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40F00B-928E-489D-B479-0165C10B8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8c1fe1363644d7"/>
          <a:stretch xmlns:a="http://schemas.openxmlformats.org/drawingml/2006/main"/>
        </p:blipFill>
        <p:spPr>
          <a:xfrm xmlns:a="http://schemas.openxmlformats.org/drawingml/2006/main">
            <a:off x="10443730" y="285750"/>
            <a:ext cx="1115291" cy="8763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470870-E493-406B-B617-746F6FB6D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383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FACTIBILIDAD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73BDEA-059D-4DE5-B02C-467D2AF10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495550"/>
            <a:ext cx="4762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Mercado, uso de suelo y viabilidad del proyecto.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B89C18-7E3C-4848-AD38-A4FDBEAFC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76625"/>
            <a:ext cx="4762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3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20E594-DA49-4E70-A330-2568928B5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383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SUELO Y ESTRUCTURA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057A51-B1CF-4117-B33C-DB7B93FBE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95550"/>
            <a:ext cx="4762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Mecánica de suelos, revisión y peritaje estructural.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0BFB4F-75B0-4D94-B7E9-989FCD662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76625"/>
            <a:ext cx="4762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3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DF7C695-3A07-40D2-8659-4DDBB454A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052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PERMISOS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AC070E-BB8C-492F-9CBD-9F37A2598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62450"/>
            <a:ext cx="4762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Gestión de licencias y requisitos de autoridad.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03794CC-EDB5-481A-9665-457918C90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343525"/>
            <a:ext cx="4762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3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0762182-4C0F-43EF-9C7E-74455E277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9052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CONSULTORÍA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45A7C1A-66B4-4431-A661-1B2570A1C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362450"/>
            <a:ext cx="4762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BIM, sustentabilidad, administración y revisión técnica.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5E3377B-B29D-4FD5-9750-1E1EF3B19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343525"/>
            <a:ext cx="4762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3C8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2559802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F3F5457-063A-4088-8C1F-D797865E5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MÉTODO TRAZO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47FD83E-1675-45B2-8BC2-80F2137F0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Cada fase deja una decisión verificable.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5995AFD-F091-47FA-8112-64EF579CD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3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6EAA37-E89B-42C0-B1FF-583A71AF8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4ad739e23f42a6"/>
          <a:stretch xmlns:a="http://schemas.openxmlformats.org/drawingml/2006/main"/>
        </p:blipFill>
        <p:spPr>
          <a:xfrm xmlns:a="http://schemas.openxmlformats.org/drawingml/2006/main">
            <a:off x="10443730" y="285750"/>
            <a:ext cx="1115291" cy="8763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583F6A6-FF49-4D84-9B6B-719C453D6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95650"/>
            <a:ext cx="10382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3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545F8DA-DD22-42FA-B209-A7E28140F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190875"/>
            <a:ext cx="2095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0B9C23-9E96-4258-B372-78BFC7904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66950"/>
            <a:ext cx="685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833E0E1-FEB5-43C2-A83B-8CCD51D27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576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ENCUADRAR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79410AD-D6EA-40D3-82D0-5ED3435BF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95750"/>
            <a:ext cx="180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Objetivo, alcance</a:t>
            </a:r>
          </a:p>
          <a:p xmlns:a="http://schemas.openxmlformats.org/drawingml/2006/main">
            <a:pPr algn="l">
              <a:defRPr sz="1425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y faltantes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823A89-070E-46A7-9B5C-216A79B91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190875"/>
            <a:ext cx="2095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02C4AA-6920-4D05-A178-F79A69822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266950"/>
            <a:ext cx="685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D091A6-525F-4625-A78E-7A2EFC852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6576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DIAGNOSTICAR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E10E2DD-5343-4C0A-9079-3E982A4B8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095750"/>
            <a:ext cx="180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Sitio, normativa</a:t>
            </a:r>
          </a:p>
          <a:p xmlns:a="http://schemas.openxmlformats.org/drawingml/2006/main">
            <a:pPr algn="l">
              <a:defRPr sz="1425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y riesgos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52BF1E-BD1F-409A-AAE8-9E1B3E300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190875"/>
            <a:ext cx="2095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51891C4-568A-4629-8920-886E15234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266950"/>
            <a:ext cx="685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7DACCDD-BF40-43FB-8ED3-88D1A7B8D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6576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COMPARAR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CE39356-11DB-4344-B0B4-CAAEEF8EB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095750"/>
            <a:ext cx="180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Alternativas sobre</a:t>
            </a:r>
          </a:p>
          <a:p xmlns:a="http://schemas.openxmlformats.org/drawingml/2006/main">
            <a:pPr algn="l">
              <a:defRPr sz="1425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una base común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8825C83-CAB9-4F1D-A168-86C2514DE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190875"/>
            <a:ext cx="2095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D2C1FD0-D3CB-466F-B3DE-1E8849F7D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266950"/>
            <a:ext cx="685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3653F43-C82D-43FD-B0BA-B6B319462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6576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EJECUTAR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0469D9A-47A9-47A2-ACEA-9FAA15733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095750"/>
            <a:ext cx="180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934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Costo, plazo, calidad</a:t>
            </a:r>
          </a:p>
          <a:p xmlns:a="http://schemas.openxmlformats.org/drawingml/2006/main">
            <a:pPr algn="l">
              <a:defRPr sz="1425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y seguridad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4D8D846-98E6-4DFB-8CBF-47E554690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190875"/>
            <a:ext cx="2095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6F4B9D5-B73B-45D4-83F3-D0E326032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266950"/>
            <a:ext cx="685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B67AA99-1BD4-4C79-A9FC-5F7A9ED75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6576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ENTREGAR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2177773-57BE-444A-AA69-E01D95770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4095750"/>
            <a:ext cx="180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Pruebas, garantías</a:t>
            </a:r>
          </a:p>
          <a:p xmlns:a="http://schemas.openxmlformats.org/drawingml/2006/main">
            <a:pPr algn="l">
              <a:defRPr sz="1425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y cierre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9D7E99C-13F1-4A36-B933-E0AE2DCF1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467350"/>
            <a:ext cx="10668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89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Los cambios que afectan alcance, superficies, costo, plazo o cumplimiento se evalúan antes de modificar la línea base.</a:t>
            </a:r>
          </a:p>
        </p:txBody>
      </p:sp>
    </p:spTree>
    <p:extLst>
      <p:ext uri="{BB962C8B-B14F-4D97-AF65-F5344CB8AC3E}">
        <p14:creationId xmlns:p14="http://schemas.microsoft.com/office/powerpoint/2010/main" val="198801806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732E349-052E-4F6A-8E8B-9C1938315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EXPERIENCIA SELECCIONADA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F5BBD4A-09A5-4649-A5B9-43B3A15A3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Experiencia aplicada en proyectos reales.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5D97B1-2ECC-4F84-B4D8-8C17616F5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3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B82F697-190C-43BF-9532-963B0DB0A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08170defce491a"/>
          <a:stretch xmlns:a="http://schemas.openxmlformats.org/drawingml/2006/main"/>
        </p:blipFill>
        <p:spPr>
          <a:xfrm xmlns:a="http://schemas.openxmlformats.org/drawingml/2006/main">
            <a:off x="10443730" y="285750"/>
            <a:ext cx="1115291" cy="8763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0D75E0-E234-449D-8E66-A23132318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00250"/>
            <a:ext cx="44291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823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Marcas que han confiado en Trazo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663A8D4-7E25-40A7-B443-E455F5232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0"/>
            <a:ext cx="4286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Experiencia documentada en proyectos corporativos, comerciales, institucionales y de adecuación de espacios.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AE898C-B2FA-4061-99C2-277FE503B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005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9525"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9EFE5F-3FDC-4714-8624-78848F833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27672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5E6870"/>
                </a:solidFill>
                <a:latin typeface="Arial"/>
                <a:ea typeface="Arial"/>
                <a:cs typeface="Arial"/>
              </a:rPr>
              <a:t>Corporativo y financiero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255708-60ED-4F33-A4C6-4BAC74739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8958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9525"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874C05-2D48-4A97-BF77-11B408238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77202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5E6870"/>
                </a:solidFill>
                <a:latin typeface="Arial"/>
                <a:ea typeface="Arial"/>
                <a:cs typeface="Arial"/>
              </a:rPr>
              <a:t>Comercial y hospitalidad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D887DC-68E1-4A4C-8B38-E7FF88E06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3911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EC0"/>
          </a:solidFill>
          <a:ln xmlns:a="http://schemas.openxmlformats.org/drawingml/2006/main" w="9525"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DF143AA-061D-4F13-82B6-E6B5316A4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26732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5E6870"/>
                </a:solidFill>
                <a:latin typeface="Arial"/>
                <a:ea typeface="Arial"/>
                <a:cs typeface="Arial"/>
              </a:rPr>
              <a:t>Institucional y sector público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896c7b6577439e"/>
          <a:stretch xmlns:a="http://schemas.openxmlformats.org/drawingml/2006/main"/>
        </p:blipFill>
        <p:spPr>
          <a:xfrm xmlns:a="http://schemas.openxmlformats.org/drawingml/2006/main">
            <a:off x="7285345" y="1676400"/>
            <a:ext cx="2383810" cy="452437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6451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290CF4D-B76E-47F5-A7E1-8D5B3902A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CASO MULTISITIO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68A589F-496A-4A7A-A059-6A3183DC9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82027"/>
                </a:solidFill>
                <a:latin typeface="Arial"/>
                <a:ea typeface="Arial"/>
                <a:cs typeface="Arial"/>
              </a:rPr>
              <a:t>Una identidad consistente en decenas de ubicaciones.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834075-D9F1-42C8-85B9-CAF98117A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3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C3BB53-98F3-4E25-A088-3368EC473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E6870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091f57dd6547f7"/>
          <a:stretch xmlns:a="http://schemas.openxmlformats.org/drawingml/2006/main"/>
        </p:blipFill>
        <p:spPr>
          <a:xfrm xmlns:a="http://schemas.openxmlformats.org/drawingml/2006/main">
            <a:off x="10443730" y="285750"/>
            <a:ext cx="1115291" cy="8763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B67BDD9-AADD-4609-AB9F-0CADA19CD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00250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Sushiitto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8E7B83-CC2F-49AC-B5ED-EF2D971F8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86050"/>
            <a:ext cx="4286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82027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82027"/>
                </a:solidFill>
                <a:latin typeface="Arial"/>
                <a:ea typeface="Arial"/>
                <a:cs typeface="Arial"/>
              </a:rPr>
              <a:t>Trazo desarrolló el concepto de nueva imagen y un catálogo de elementos decorativos para trasladarlo a distintas unidades.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593EB9-83C4-494E-837E-8469DE5C4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71950"/>
            <a:ext cx="40957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1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184FFF4-EDBB-4817-B4A5-76BA76462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43400"/>
            <a:ext cx="1333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81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59EC0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59EC0"/>
                </a:solidFill>
                <a:latin typeface="Arial"/>
                <a:ea typeface="Arial"/>
                <a:cs typeface="Arial"/>
              </a:rPr>
              <a:t>50+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93F05C-B884-43F9-8F02-520FFC418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4400550"/>
            <a:ext cx="238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292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35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3543"/>
                </a:solidFill>
                <a:latin typeface="Arial"/>
                <a:ea typeface="Arial"/>
                <a:cs typeface="Arial"/>
              </a:rPr>
              <a:t>unidades registradas como intervenidas en el portafolio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AE7601-6F38-472E-A9FD-70956A46F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007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329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5E687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6870"/>
                </a:solidFill>
                <a:latin typeface="Arial"/>
                <a:ea typeface="Arial"/>
                <a:cs typeface="Arial"/>
              </a:rPr>
              <a:t>Diseño interior · luminarias · marquesinas · mobiliario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83dc949e0c4a03"/>
          <a:srcRect xmlns:a="http://schemas.openxmlformats.org/drawingml/2006/main" l="0" t="3327" r="0" b="33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429250" y="1828800"/>
            <a:ext cx="5810250" cy="4191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7616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2026-09-03T18:39:05.3090000Z</dcterms:created>
  <dcterms:modified xsi:type="dcterms:W3CDTF">2026-09-03T18:39:05.3090000Z</dcterms:modified>
</coreProperties>
</file>